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Anton"/>
      <p:regular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6F1293-4007-4DD3-B3D7-767BE016D06A}">
  <a:tblStyle styleId="{656F1293-4007-4DD3-B3D7-767BE016D0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5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4.xml"/><Relationship Id="rId65" Type="http://schemas.openxmlformats.org/officeDocument/2006/relationships/font" Target="fonts/Lato-boldItalic.fntdata"/><Relationship Id="rId24" Type="http://schemas.openxmlformats.org/officeDocument/2006/relationships/slide" Target="slides/slide17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6.xml"/><Relationship Id="rId67" Type="http://schemas.openxmlformats.org/officeDocument/2006/relationships/font" Target="fonts/HelveticaNeue-regular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Anton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bold.fntdata"/><Relationship Id="rId14" Type="http://schemas.openxmlformats.org/officeDocument/2006/relationships/slide" Target="slides/slide7.xml"/><Relationship Id="rId58" Type="http://schemas.openxmlformats.org/officeDocument/2006/relationships/font" Target="fonts/Robo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40d00bc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540d00bc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799cf5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f799cf5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540d00bc7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89b7022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89b7022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E0FF00"/>
                </a:highlight>
              </a:rPr>
              <a:t>Remarcar el concepto de </a:t>
            </a:r>
            <a:r>
              <a:rPr b="1" i="1" lang="en-GB" sz="1300">
                <a:highlight>
                  <a:srgbClr val="E0FF00"/>
                </a:highlight>
              </a:rPr>
              <a:t>propiedad</a:t>
            </a:r>
            <a:r>
              <a:rPr b="1" lang="en-GB" sz="1300">
                <a:highlight>
                  <a:srgbClr val="E0FF00"/>
                </a:highlight>
              </a:rPr>
              <a:t> y la anatomía de un objeto.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3edddb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03eddd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Remarcar el concepto de </a:t>
            </a:r>
            <a:r>
              <a:rPr b="1" i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propiedad</a:t>
            </a: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 y la anatomía de un objeto.</a:t>
            </a:r>
            <a:endParaRPr b="1" sz="1300">
              <a:solidFill>
                <a:schemeClr val="dk1"/>
              </a:solidFill>
              <a:highlight>
                <a:srgbClr val="E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9b70225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9b70225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9b7022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9b7022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89b7022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b89b7022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527441b1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527441b1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0d00bc7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40d00bc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527441b1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527441b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89b7022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89b7022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0d00bc7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540d00bc7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9df08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789df08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0d00bc7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540d00bc7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799cf560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799cf560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89b7022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89b7022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27441b1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527441b1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89b70225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89b70225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89b70225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89b70225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0d00bc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40d00bc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0d00bc7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540d00bc7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89b70225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89b70225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89b70225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89b70225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9b70225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9b70225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0d00bc7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540d00bc7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4e7e4839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4e7e4839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a2408e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0a2408e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a2408e4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a2408e4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89D2"/>
                </a:highlight>
              </a:rPr>
              <a:t>IMPORTANTE</a:t>
            </a:r>
            <a:r>
              <a:rPr lang="en-GB">
                <a:solidFill>
                  <a:schemeClr val="dk1"/>
                </a:solidFill>
              </a:rPr>
              <a:t>: Si los/as estudiantes no cuentan con los recursos para realizar la actividad, el/la tutora deberá compartir pantalla y realizar el ejercicio en vivo.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0d00bc79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540d00bc79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0d00bc79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540d00bc79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0d00bc7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540d00bc7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a2b3f1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a2b3f1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a2b3f117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a2b3f11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a2b3f117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a2b3f117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0d00bc7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540d00bc7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40d00bc7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540d00bc7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9f4d546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9f4d546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9f4d546e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b9f4d546e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0d00bc79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540d00bc7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9f4d546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b9f4d546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9f4d546e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b9f4d546e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Sólo la última clase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fa7b018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fa7b018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0d00bc7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540d00bc7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9fa7b018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9fa7b018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9f7fed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9f7fed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eb9e21f4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eb9e21f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3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4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2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0.gif"/><Relationship Id="rId5" Type="http://schemas.openxmlformats.org/officeDocument/2006/relationships/image" Target="../media/image31.gif"/><Relationship Id="rId6" Type="http://schemas.openxmlformats.org/officeDocument/2006/relationships/image" Target="../media/image25.png"/><Relationship Id="rId7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Relationship Id="rId5" Type="http://schemas.openxmlformats.org/officeDocument/2006/relationships/image" Target="../media/image41.gif"/><Relationship Id="rId6" Type="http://schemas.openxmlformats.org/officeDocument/2006/relationships/image" Target="../media/image4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rive.google.com/file/d/11Qd_2a9YfHq7Yt4IGLXwWRs6OFpSu-6o/view" TargetMode="External"/><Relationship Id="rId4" Type="http://schemas.openxmlformats.org/officeDocument/2006/relationships/hyperlink" Target="https://teloexplicocongatitos.com/poster/tlecg07" TargetMode="External"/><Relationship Id="rId9" Type="http://schemas.openxmlformats.org/officeDocument/2006/relationships/image" Target="../media/image45.png"/><Relationship Id="rId5" Type="http://schemas.openxmlformats.org/officeDocument/2006/relationships/hyperlink" Target="https://developer.mozilla.org/es/docs/Web/JavaScript/Guide/Trabajando_con_objectos" TargetMode="External"/><Relationship Id="rId6" Type="http://schemas.openxmlformats.org/officeDocument/2006/relationships/hyperlink" Target="https://developer.mozilla.org/es/docs/Web/JavaScript/Referencia/Classes" TargetMode="External"/><Relationship Id="rId7" Type="http://schemas.openxmlformats.org/officeDocument/2006/relationships/image" Target="../media/image52.png"/><Relationship Id="rId8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hyperlink" Target="https://docs.google.com/document/d/1CxuOR1HaG02j3dCq7FoGxwvMPJH4xVdvHWJ57uXwKnc/edit?usp=sharing" TargetMode="External"/><Relationship Id="rId6" Type="http://schemas.openxmlformats.org/officeDocument/2006/relationships/hyperlink" Target="https://forms.gle/AjqV9nz5FnWrz8bU7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/>
        </p:nvSpPr>
        <p:spPr>
          <a:xfrm>
            <a:off x="1398000" y="7611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VAMOS A EMPEZAR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600" y="1822050"/>
            <a:ext cx="4568800" cy="20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OBJETOS: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CONCEPTOS GENERALES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4396225" y="1244925"/>
            <a:ext cx="47478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JS, los objetos son estructuras que podemos definir para agrupar valores bajo un mismo criterio. Podemos decir que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 objeto es una colección de datos relacionados como una entidad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componen de un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listado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pares clave-valor, es decir,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contienen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agrupados.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5245673" y="230225"/>
            <a:ext cx="2780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¿QUÉ ES UN OBJETO?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62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1153200" y="282125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¿POR QUÉ USAMOS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OBJETOS?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270000" y="116875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utilidad de los objetos deviene de su composición por varios valores y operaciones comunes (funciones) para todos los elementos de este tipo y sus propiedades".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edad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calle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Los variables anteriores entran relacionados entre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sí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entonces mejor usamos un objeto literal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900" y="47543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1153200" y="309000"/>
            <a:ext cx="683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ANATOMÍA DE UN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347100" y="1182200"/>
            <a:ext cx="8604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objeto literal se define directamente entre llaves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 }</a:t>
            </a:r>
            <a:endParaRPr b="1" sz="20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valores que almacenan se listan separados por coma, bajo la forma </a:t>
            </a:r>
            <a:r>
              <a:rPr b="1" i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propiedad: valor</a:t>
            </a:r>
            <a:endParaRPr b="1" i="1" sz="20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115950" y="2606500"/>
            <a:ext cx="8912100" cy="184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900" y="47543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868350" y="224850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OBTENIENDO VALORES DEL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1038900" y="1056000"/>
            <a:ext cx="7236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el valor de una propiedad en un objeto utilizamos la notación punto</a:t>
            </a:r>
            <a:r>
              <a:rPr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(.):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punto y 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1038900" y="2335075"/>
            <a:ext cx="7066200" cy="25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/>
        </p:nvSpPr>
        <p:spPr>
          <a:xfrm>
            <a:off x="868350" y="224850"/>
            <a:ext cx="7407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OBTENIENDO VALORES DEL OBJETO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8" name="Google Shape;298;p54"/>
          <p:cNvSpPr txBox="1"/>
          <p:nvPr/>
        </p:nvSpPr>
        <p:spPr>
          <a:xfrm>
            <a:off x="429750" y="971850"/>
            <a:ext cx="8356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 forma de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 el valor de una propiedad en un objeto utilizamos la notación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corchetes ([]):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variable del objeto, seguido de corchetes y dentro de ellos un string del nombre de la propiedad: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54"/>
          <p:cNvSpPr txBox="1"/>
          <p:nvPr/>
        </p:nvSpPr>
        <p:spPr>
          <a:xfrm>
            <a:off x="1038900" y="2246325"/>
            <a:ext cx="7066200" cy="246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475" y="47075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/>
        </p:nvSpPr>
        <p:spPr>
          <a:xfrm>
            <a:off x="422400" y="224850"/>
            <a:ext cx="829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ASIGNAR VALORES A LAS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55"/>
          <p:cNvSpPr txBox="1"/>
          <p:nvPr/>
        </p:nvSpPr>
        <p:spPr>
          <a:xfrm>
            <a:off x="1038900" y="971850"/>
            <a:ext cx="72369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usar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dos formas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 corchetes y paréntesis) para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acceder a las propiedades y asignar nuevos valores a los datos almacenados en la propiedades del objeto.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 txBox="1"/>
          <p:nvPr/>
        </p:nvSpPr>
        <p:spPr>
          <a:xfrm>
            <a:off x="1038900" y="2282475"/>
            <a:ext cx="7066200" cy="24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edad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calle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100" y="47635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OBJETOS: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CONSTRUCTORES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1671825" y="130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CONSTRUCTORES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" name="Google Shape;319;p57"/>
          <p:cNvSpPr txBox="1"/>
          <p:nvPr/>
        </p:nvSpPr>
        <p:spPr>
          <a:xfrm>
            <a:off x="767850" y="875650"/>
            <a:ext cx="79308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JS,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el constructor de un objeto es una función que usamos para crear un nuevo objeto cada vez que sea necesario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esta “función constructora” podemos inicializar las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al momento de ser instanciado con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new.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57"/>
          <p:cNvSpPr txBox="1"/>
          <p:nvPr/>
        </p:nvSpPr>
        <p:spPr>
          <a:xfrm>
            <a:off x="67275" y="2450650"/>
            <a:ext cx="8875200" cy="247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	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854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/>
        </p:nvSpPr>
        <p:spPr>
          <a:xfrm>
            <a:off x="1671825" y="750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 Y NEW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392175" y="1656675"/>
            <a:ext cx="82254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ejemplo anterior, se define la función </a:t>
            </a:r>
            <a:r>
              <a:rPr b="1" lang="en-GB" sz="20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donde se asignan las diferentes propiedades con los valores recibidos como parámetros.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Luego, en algún lugar del código posterior a esas líneas, se puede construir un objeto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-GB" sz="200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Persona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declarando una variable y asignando la referencia del objeto instanciado mediante la instrucción</a:t>
            </a:r>
            <a:r>
              <a:rPr i="1"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i="1" lang="en-GB" sz="20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new Persona(...)</a:t>
            </a:r>
            <a:endParaRPr b="1" i="1" sz="2000">
              <a:solidFill>
                <a:schemeClr val="dk1"/>
              </a:solidFill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/>
        </p:nvSpPr>
        <p:spPr>
          <a:xfrm>
            <a:off x="1629750" y="1248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USO DEL THIS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 txBox="1"/>
          <p:nvPr/>
        </p:nvSpPr>
        <p:spPr>
          <a:xfrm>
            <a:off x="252475" y="983675"/>
            <a:ext cx="8740800" cy="14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palabra clave </a:t>
            </a:r>
            <a:r>
              <a:rPr b="1"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</a:t>
            </a:r>
            <a:r>
              <a:rPr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(“este”) refiere al elemento actual en el que se está escribiendo el código. 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emplea un función constructora para crear un objeto (con la palabra clave new),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enlazado al nuevo objeto instanciado.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muy útil para asegurar que se emplean las propiedades del objeto actual.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261600" y="2503300"/>
            <a:ext cx="8620800" cy="18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literal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nombre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/>
        </p:nvSpPr>
        <p:spPr>
          <a:xfrm>
            <a:off x="1763400" y="2077200"/>
            <a:ext cx="561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/>
        </p:nvSpPr>
        <p:spPr>
          <a:xfrm>
            <a:off x="1289850" y="1992750"/>
            <a:ext cx="656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MÉTODOS Y OPERACIONES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CON OBJETOS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3"/>
          <p:cNvSpPr txBox="1"/>
          <p:nvPr/>
        </p:nvSpPr>
        <p:spPr>
          <a:xfrm>
            <a:off x="711250" y="1659625"/>
            <a:ext cx="780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anteriormente, las funciones en JS se pueden definir en cualquier parte del código, y pueden ser llamadas desde cualquier otra parte del código posterior.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 métodos de los objetos también son técnicamente funciones, sólo que se limitan a poder ser ejecutados solo desde el mismo objeto.</a:t>
            </a:r>
            <a:endParaRPr>
              <a:highlight>
                <a:srgbClr val="FF79C6"/>
              </a:highlight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1671825" y="750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 &lt;&gt;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4"/>
          <p:cNvSpPr txBox="1"/>
          <p:nvPr/>
        </p:nvSpPr>
        <p:spPr>
          <a:xfrm>
            <a:off x="1038900" y="1646620"/>
            <a:ext cx="70662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4"/>
          <p:cNvSpPr txBox="1"/>
          <p:nvPr/>
        </p:nvSpPr>
        <p:spPr>
          <a:xfrm>
            <a:off x="924988" y="-53534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FUNCIÓN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1556725" y="773025"/>
            <a:ext cx="5869200" cy="14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//Funciones: Generalmente retornar un valor y son de acceso global.</a:t>
            </a: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64"/>
          <p:cNvSpPr txBox="1"/>
          <p:nvPr/>
        </p:nvSpPr>
        <p:spPr>
          <a:xfrm>
            <a:off x="924988" y="2119282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MÉTODO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1556724" y="2871675"/>
            <a:ext cx="5869200" cy="203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//Métodos: Se requiere un objeto y puede no retornar un valor.</a:t>
            </a:r>
            <a:endParaRPr sz="10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/>
          <p:nvPr/>
        </p:nvSpPr>
        <p:spPr>
          <a:xfrm>
            <a:off x="538200" y="224300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EN OBJETOS JS</a:t>
            </a:r>
            <a:endParaRPr i="1" sz="4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222600" y="885075"/>
            <a:ext cx="8698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cuenta con sus propios objetos, incluso ya usamos algunos de ellos sin identificar que son objeto.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ejemplo: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creamos una cadena de caracteres se crea automáticamente como una instancia del objeto String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y, por lo tanto, tiene varios métodos/propiedades comunes disponibles en ella.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/>
        </p:nvSpPr>
        <p:spPr>
          <a:xfrm>
            <a:off x="1637400" y="2728825"/>
            <a:ext cx="5869200" cy="221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cadena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CODER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//Propiedad de objeto String: Largo de la cadena.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minúscula.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toLowerCase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//Método de objeto String: Pasar a mayúscula.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(cadena.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/>
          <p:nvPr/>
        </p:nvSpPr>
        <p:spPr>
          <a:xfrm>
            <a:off x="590800" y="0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PERSONALIZADOS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4" name="Google Shape;384;p66"/>
          <p:cNvSpPr txBox="1"/>
          <p:nvPr/>
        </p:nvSpPr>
        <p:spPr>
          <a:xfrm>
            <a:off x="1600" y="706275"/>
            <a:ext cx="91440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nuestro propios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métodos para objetos personalizados, referenciando funciones por su nombre o definiendo funciones anónimas asociadas a una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constructora.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Llamar a un método es similar a acceder a una propiedad, pero se agrega</a:t>
            </a:r>
            <a:r>
              <a:rPr b="1" lang="en-GB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final del nombre del método, posiblemente con argumentos.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89400" y="2429875"/>
            <a:ext cx="8870400" cy="265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275" y="47566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/>
        </p:nvSpPr>
        <p:spPr>
          <a:xfrm>
            <a:off x="538200" y="1191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OPERADOR IN Y FOR...IN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222600" y="885075"/>
            <a:ext cx="86988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 true si la propiedad especificada existe en el objeto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 que 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for...in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acceder a todas las propiedades del objeto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obteniendo una propiedad por cada iteración.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84150" y="2139800"/>
            <a:ext cx="8951100" cy="283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nombre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edad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calle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true porque la clave "nombre"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//devuelve false porque la clave "origen" no existe en el objeto persona1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origen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//recorremos todas las propiedades del objeto con el ciclo for...in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propiedad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8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/>
        </p:nvSpPr>
        <p:spPr>
          <a:xfrm>
            <a:off x="464575" y="665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5" name="Google Shape;405;p69"/>
          <p:cNvSpPr txBox="1"/>
          <p:nvPr/>
        </p:nvSpPr>
        <p:spPr>
          <a:xfrm>
            <a:off x="264675" y="737825"/>
            <a:ext cx="86988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b="1" lang="en-GB" sz="18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clases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JavaScript, introducidas en ES6, proveen una sintaxis mucho más clara y simple para crear objetos personalizados.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una equivalencia al empleo de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constructora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permite definir distintos tipo de métodos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69"/>
          <p:cNvSpPr txBox="1"/>
          <p:nvPr/>
        </p:nvSpPr>
        <p:spPr>
          <a:xfrm>
            <a:off x="64050" y="2160475"/>
            <a:ext cx="9015900" cy="28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/>
        </p:nvSpPr>
        <p:spPr>
          <a:xfrm>
            <a:off x="464575" y="66525"/>
            <a:ext cx="806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CLASES Y MÉTODOS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2" name="Google Shape;412;p70"/>
          <p:cNvSpPr txBox="1"/>
          <p:nvPr/>
        </p:nvSpPr>
        <p:spPr>
          <a:xfrm>
            <a:off x="264675" y="863275"/>
            <a:ext cx="86988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declaración de clase,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constructora es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reemplazada </a:t>
            </a:r>
            <a:r>
              <a:rPr b="1"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el método constructor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métodos en las clases no referencian a propiedades, se declaran dentro del bloque sin la palabra </a:t>
            </a:r>
            <a:r>
              <a:rPr b="1" lang="en-GB" sz="18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1" sz="1800">
              <a:solidFill>
                <a:srgbClr val="EF89D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70"/>
          <p:cNvSpPr txBox="1"/>
          <p:nvPr/>
        </p:nvSpPr>
        <p:spPr>
          <a:xfrm>
            <a:off x="264675" y="1945925"/>
            <a:ext cx="8698800" cy="313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4" name="Google Shape;4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1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/>
        </p:nvSpPr>
        <p:spPr>
          <a:xfrm>
            <a:off x="5838150" y="437750"/>
            <a:ext cx="333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CLASE PRODUCTO</a:t>
            </a:r>
            <a:endParaRPr i="1" sz="3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1"/>
          <p:cNvSpPr txBox="1"/>
          <p:nvPr/>
        </p:nvSpPr>
        <p:spPr>
          <a:xfrm>
            <a:off x="112050" y="0"/>
            <a:ext cx="5726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3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i="1"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.vendido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vender</a:t>
            </a:r>
            <a:r>
              <a:rPr lang="en-GB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15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1"/>
          <p:cNvPicPr preferRelativeResize="0"/>
          <p:nvPr/>
        </p:nvPicPr>
        <p:blipFill rotWithShape="1">
          <a:blip r:embed="rId4">
            <a:alphaModFix/>
          </a:blip>
          <a:srcRect b="0" l="0" r="0" t="10329"/>
          <a:stretch/>
        </p:blipFill>
        <p:spPr>
          <a:xfrm>
            <a:off x="6111513" y="1823925"/>
            <a:ext cx="2788675" cy="1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2"/>
          <p:cNvSpPr txBox="1"/>
          <p:nvPr/>
        </p:nvSpPr>
        <p:spPr>
          <a:xfrm>
            <a:off x="1750050" y="2077200"/>
            <a:ext cx="564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8" name="Google Shape;42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05525" y="78400"/>
            <a:ext cx="211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100">
                <a:latin typeface="Anton"/>
                <a:ea typeface="Anton"/>
                <a:cs typeface="Anton"/>
                <a:sym typeface="Anton"/>
              </a:rPr>
              <a:t>OBJETOS</a:t>
            </a:r>
            <a:endParaRPr i="1" sz="41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Resumen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-85950" y="1295400"/>
            <a:ext cx="5100900" cy="3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tienen propiedades y métodos.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constructor de un objeto sirve para crear el mismo y asignarle sus propiedades. Permite crear varios objetos usando el mismo constructor.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de JS son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generalmente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acceso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global y los métodos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son únicamente utilizados para ser invocados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por los objetos que lo contienen.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Las clases son otra forma de crear objetos personalizados en 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950" y="0"/>
            <a:ext cx="4129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/>
        </p:nvSpPr>
        <p:spPr>
          <a:xfrm>
            <a:off x="1780913" y="447600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¡HANDS 0N!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3" name="Google Shape;4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150" y="1213075"/>
            <a:ext cx="47434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/>
        </p:nvSpPr>
        <p:spPr>
          <a:xfrm>
            <a:off x="852188" y="14799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ACTIVIDAD EN CLASE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¡Llevemos lo visto hasta el momento a la acción!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Les proponemos que en salas de zoom lideradas por su tutor/a puedan realizar la siguiente actividad.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 25/30 minutos</a:t>
            </a:r>
            <a:endParaRPr b="1" i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0" name="Google Shape;45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OBJETOS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6" name="Google Shape;456;p7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Traslada al proyecto integrador el concepto de objetos, visto en la clase de hoy.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7" name="Google Shape;45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11334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77"/>
          <p:cNvGraphicFramePr/>
          <p:nvPr/>
        </p:nvGraphicFramePr>
        <p:xfrm>
          <a:off x="153251" y="11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{656F1293-4007-4DD3-B3D7-767BE016D06A}</a:tableStyleId>
              </a:tblPr>
              <a:tblGrid>
                <a:gridCol w="2945825"/>
                <a:gridCol w="3822275"/>
                <a:gridCol w="2069375"/>
              </a:tblGrid>
              <a:tr h="6979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OBJETOS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 hMerge="1"/>
                <a:tc hMerge="1"/>
              </a:tr>
              <a:tr h="1169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Reconocer elementos en el simulador cuya información está compuesta por más de un valor y existen operaciones comunes (funciones) para todos los elementos de este tipo y sus propiedades.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429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partir de los ejemplos mostrados la primera clase, y en función del tipo de simulador que hayas elegido,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al menos un objeto para controlar el funcionamiento de tu simulador.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Incorporar sus propiedades y su constructor.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Invocar a ese objeto en algún momento donde el usuario realice alguna acción.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sus mètodos.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emplee objetos para elementos con propiedades y mètodos comunes.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Algunos objetos a identificar que forman parte del simulador pueden ser: Producto, Persona,Libro, Auto, Comida, Bebida, Tarea, etc.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464" name="Google Shape;4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10124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483500" y="12377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Parámetros: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necesitamos enviarle a la función algun valor o dato para que luego la misma lo utilice en sus operaciones, estamos hablando de los parámetros de la función.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Ámbito de una variable (llamado "scope" en inglés):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zona del programa en la que se define la variable, el contexto al que pertenece la misma dentro de un algoritmo. JavaScript define dos ámbitos para las variables: global y local.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Helvetica Neue Light"/>
              <a:buChar char="●"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locales: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crean y se usan siempre en las funciones.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Helvetica Neue Light"/>
              <a:buChar char="●"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globales: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definen fuera de las funciones, y se pueden usar en cualquier lugar del código.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42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2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42"/>
          <p:cNvSpPr txBox="1"/>
          <p:nvPr/>
        </p:nvSpPr>
        <p:spPr>
          <a:xfrm>
            <a:off x="4572000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8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7 finaliza el segundo módulo y se entregarán las consignas de la primera pre-entrega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previas.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1" name="Google Shape;4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9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9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entrega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9" name="Google Shape;479;p79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7!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0" name="Google Shape;48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79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482" name="Google Shape;482;p79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9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79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79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9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87" name="Google Shape;487;p79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8" name="Google Shape;488;p79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489" name="Google Shape;489;p79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0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8" name="Google Shape;4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564175"/>
            <a:ext cx="4105260" cy="27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0"/>
          <p:cNvSpPr txBox="1"/>
          <p:nvPr/>
        </p:nvSpPr>
        <p:spPr>
          <a:xfrm>
            <a:off x="4458600" y="1786125"/>
            <a:ext cx="45243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HTML del proyecto.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de JS necesarias.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esenciales del proceso a simular.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de JS -</a:t>
            </a:r>
            <a:r>
              <a:rPr b="1" lang="en-GB" sz="1700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HOY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Arrays</a:t>
            </a:r>
            <a:endParaRPr sz="1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de búsqueda y filtrado sobre el Array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00" name="Google Shape;50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177" y="18472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427" y="21419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677" y="261915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926" y="3208652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426" y="3746927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10" name="Google Shape;51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6" name="Google Shape;516;p8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Constructor y new.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y propiedades.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25 a 30).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Documentación Objetos</a:t>
            </a: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 Clases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2" name="Google Shape;52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3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3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3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4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39" name="Google Shape;53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5" name="Google Shape;54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8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/>
        </p:nvSpPr>
        <p:spPr>
          <a:xfrm>
            <a:off x="3955450" y="976675"/>
            <a:ext cx="4624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es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 y cómo se usa.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qué es una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constructora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objeto creado con ella.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Analizar cuáles son las propiedades de los objetos y sus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Diferenciar progresivamente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qué es una declaración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5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/>
          <p:nvPr/>
        </p:nvSpPr>
        <p:spPr>
          <a:xfrm>
            <a:off x="3497825" y="1618525"/>
            <a:ext cx="16578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y valores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624275" y="15919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3497825" y="1137275"/>
            <a:ext cx="16578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 y utilidad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6" name="Google Shape;196;p45"/>
          <p:cNvCxnSpPr>
            <a:stCxn id="194" idx="3"/>
            <a:endCxn id="195" idx="1"/>
          </p:cNvCxnSpPr>
          <p:nvPr/>
        </p:nvCxnSpPr>
        <p:spPr>
          <a:xfrm flipH="1" rot="10800000">
            <a:off x="2077175" y="127607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7" name="Google Shape;197;p45"/>
          <p:cNvCxnSpPr>
            <a:stCxn id="194" idx="3"/>
            <a:endCxn id="193" idx="1"/>
          </p:cNvCxnSpPr>
          <p:nvPr/>
        </p:nvCxnSpPr>
        <p:spPr>
          <a:xfrm>
            <a:off x="2077175" y="1757275"/>
            <a:ext cx="1420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8" name="Google Shape;198;p45"/>
          <p:cNvSpPr/>
          <p:nvPr/>
        </p:nvSpPr>
        <p:spPr>
          <a:xfrm>
            <a:off x="3497825" y="2099775"/>
            <a:ext cx="1657800" cy="27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constructora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9" name="Google Shape;199;p45"/>
          <p:cNvCxnSpPr/>
          <p:nvPr/>
        </p:nvCxnSpPr>
        <p:spPr>
          <a:xfrm>
            <a:off x="2077175" y="175727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45"/>
          <p:cNvSpPr/>
          <p:nvPr/>
        </p:nvSpPr>
        <p:spPr>
          <a:xfrm>
            <a:off x="6576425" y="209977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Instrucción NEW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5"/>
          <p:cNvSpPr/>
          <p:nvPr/>
        </p:nvSpPr>
        <p:spPr>
          <a:xfrm>
            <a:off x="6576425" y="161852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2" name="Google Shape;202;p45"/>
          <p:cNvCxnSpPr>
            <a:endCxn id="201" idx="1"/>
          </p:cNvCxnSpPr>
          <p:nvPr/>
        </p:nvCxnSpPr>
        <p:spPr>
          <a:xfrm flipH="1" rot="10800000">
            <a:off x="5155625" y="1757275"/>
            <a:ext cx="14208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" name="Google Shape;203;p45"/>
          <p:cNvCxnSpPr>
            <a:endCxn id="200" idx="1"/>
          </p:cNvCxnSpPr>
          <p:nvPr/>
        </p:nvCxnSpPr>
        <p:spPr>
          <a:xfrm>
            <a:off x="5155625" y="2237925"/>
            <a:ext cx="1420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4" name="Google Shape;204;p45"/>
          <p:cNvSpPr/>
          <p:nvPr/>
        </p:nvSpPr>
        <p:spPr>
          <a:xfrm>
            <a:off x="6576425" y="2581025"/>
            <a:ext cx="16578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 del THIS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5" name="Google Shape;205;p45"/>
          <p:cNvCxnSpPr/>
          <p:nvPr/>
        </p:nvCxnSpPr>
        <p:spPr>
          <a:xfrm>
            <a:off x="5155775" y="2238525"/>
            <a:ext cx="14208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45"/>
          <p:cNvSpPr/>
          <p:nvPr/>
        </p:nvSpPr>
        <p:spPr>
          <a:xfrm>
            <a:off x="3497825" y="2581025"/>
            <a:ext cx="1657800" cy="481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objetos y funciones en JS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" name="Google Shape;207;p45"/>
          <p:cNvCxnSpPr>
            <a:stCxn id="194" idx="3"/>
            <a:endCxn id="206" idx="1"/>
          </p:cNvCxnSpPr>
          <p:nvPr/>
        </p:nvCxnSpPr>
        <p:spPr>
          <a:xfrm>
            <a:off x="2077175" y="1757275"/>
            <a:ext cx="1420800" cy="1064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8" name="Google Shape;208;p45"/>
          <p:cNvCxnSpPr/>
          <p:nvPr/>
        </p:nvCxnSpPr>
        <p:spPr>
          <a:xfrm flipH="1" rot="-5400000">
            <a:off x="5211118" y="2178025"/>
            <a:ext cx="481200" cy="2249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9" name="Google Shape;209;p45"/>
          <p:cNvCxnSpPr/>
          <p:nvPr/>
        </p:nvCxnSpPr>
        <p:spPr>
          <a:xfrm rot="5400000">
            <a:off x="4087038" y="3301075"/>
            <a:ext cx="481200" cy="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" name="Google Shape;210;p45"/>
          <p:cNvCxnSpPr/>
          <p:nvPr/>
        </p:nvCxnSpPr>
        <p:spPr>
          <a:xfrm rot="5400000">
            <a:off x="2961184" y="2178076"/>
            <a:ext cx="481200" cy="2249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1" name="Google Shape;211;p45"/>
          <p:cNvSpPr/>
          <p:nvPr/>
        </p:nvSpPr>
        <p:spPr>
          <a:xfrm>
            <a:off x="3419850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con objetos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5639375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Clases en JS y métodos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5"/>
          <p:cNvSpPr/>
          <p:nvPr/>
        </p:nvSpPr>
        <p:spPr>
          <a:xfrm>
            <a:off x="1200325" y="3595500"/>
            <a:ext cx="1815600" cy="277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en JS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6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46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6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6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7" name="Google Shape;227;p46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28" name="Google Shape;228;p46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6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46"/>
          <p:cNvSpPr txBox="1"/>
          <p:nvPr/>
        </p:nvSpPr>
        <p:spPr>
          <a:xfrm>
            <a:off x="3367575" y="3226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6"/>
          <p:cNvSpPr txBox="1"/>
          <p:nvPr/>
        </p:nvSpPr>
        <p:spPr>
          <a:xfrm>
            <a:off x="6249750" y="3534100"/>
            <a:ext cx="2311800" cy="114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7" name="Google Shape;237;p46"/>
          <p:cNvSpPr txBox="1"/>
          <p:nvPr/>
        </p:nvSpPr>
        <p:spPr>
          <a:xfrm>
            <a:off x="3365650" y="3907350"/>
            <a:ext cx="23118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3364800" y="1929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6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3376700" y="2610350"/>
            <a:ext cx="2299800" cy="60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5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5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